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0" r:id="rId5"/>
    <p:sldId id="264" r:id="rId6"/>
    <p:sldId id="261" r:id="rId7"/>
    <p:sldId id="262" r:id="rId8"/>
    <p:sldId id="263" r:id="rId9"/>
    <p:sldId id="265" r:id="rId10"/>
    <p:sldId id="266" r:id="rId11"/>
    <p:sldId id="267" r:id="rId12"/>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AB5D679-8E4C-45F4-A530-B8892876A71B}" v="2" dt="2024-02-24T04:46:11.8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0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jpg>
</file>

<file path=ppt/media/image15.jp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151077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3399155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777240" y="365125"/>
            <a:ext cx="779526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2951535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492176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30293" y="1709738"/>
            <a:ext cx="10617157"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30293" y="4589463"/>
            <a:ext cx="1061715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4128408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1287211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3903"/>
            <a:ext cx="5220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737063"/>
            <a:ext cx="5220335"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390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737063"/>
            <a:ext cx="5183188"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993509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39603861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2786753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2226364"/>
            <a:ext cx="3994785" cy="3642623"/>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25150495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18020" y="457200"/>
            <a:ext cx="4054006"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18020" y="2250218"/>
            <a:ext cx="4054006" cy="361876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3657AA7F-BE72-4467-897E-7A302F46504F}" type="datetimeFigureOut">
              <a:rPr lang="en-US" smtClean="0"/>
              <a:t>2/24/2024</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‹N›</a:t>
            </a:fld>
            <a:endParaRPr lang="en-US"/>
          </a:p>
        </p:txBody>
      </p:sp>
    </p:spTree>
    <p:extLst>
      <p:ext uri="{BB962C8B-B14F-4D97-AF65-F5344CB8AC3E}">
        <p14:creationId xmlns:p14="http://schemas.microsoft.com/office/powerpoint/2010/main" val="418437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D62DB5A-5AA0-4E7E-94AB-AD20F02CA8DF}"/>
              </a:ext>
            </a:extLst>
          </p:cNvPr>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0F086ECE-EF43-4B07-9DD0-59679471A067}"/>
              </a:ext>
            </a:extLst>
          </p:cNvPr>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2" y="365125"/>
            <a:ext cx="10637518"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2" y="1825625"/>
            <a:ext cx="10637518"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2" y="6488268"/>
            <a:ext cx="2743200" cy="233209"/>
          </a:xfrm>
          <a:prstGeom prst="rect">
            <a:avLst/>
          </a:prstGeom>
        </p:spPr>
        <p:txBody>
          <a:bodyPr vert="horz" lIns="91440" tIns="45720" rIns="91440" bIns="45720" rtlCol="0" anchor="ctr"/>
          <a:lstStyle>
            <a:lvl1pPr algn="l">
              <a:defRPr sz="1000">
                <a:solidFill>
                  <a:schemeClr val="tx1"/>
                </a:solidFill>
              </a:defRPr>
            </a:lvl1pPr>
          </a:lstStyle>
          <a:p>
            <a:fld id="{3657AA7F-BE72-4467-897E-7A302F46504F}" type="datetimeFigureOut">
              <a:rPr lang="en-US" smtClean="0"/>
              <a:pPr/>
              <a:t>2/24/2024</a:t>
            </a:fld>
            <a:endParaRPr lang="en-US"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solidFill>
              </a:defRPr>
            </a:lvl1pPr>
          </a:lstStyle>
          <a:p>
            <a:endParaRPr lang="en-US">
              <a:solidFill>
                <a:schemeClr val="tx1"/>
              </a:solidFill>
            </a:endParaRPr>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71560" y="6488268"/>
            <a:ext cx="2743200" cy="233209"/>
          </a:xfrm>
          <a:prstGeom prst="rect">
            <a:avLst/>
          </a:prstGeom>
        </p:spPr>
        <p:txBody>
          <a:bodyPr vert="horz" lIns="91440" tIns="45720" rIns="91440" bIns="45720" rtlCol="0" anchor="ctr"/>
          <a:lstStyle>
            <a:lvl1pPr algn="r">
              <a:defRPr sz="1000">
                <a:solidFill>
                  <a:schemeClr val="tx1"/>
                </a:solidFill>
              </a:defRPr>
            </a:lvl1pPr>
          </a:lstStyle>
          <a:p>
            <a:fld id="{35747434-7036-48DB-A148-6B3D8EE75CDA}" type="slidenum">
              <a:rPr lang="en-US" smtClean="0"/>
              <a:pPr/>
              <a:t>‹N›</a:t>
            </a:fld>
            <a:endParaRPr lang="en-US" dirty="0"/>
          </a:p>
        </p:txBody>
      </p:sp>
    </p:spTree>
    <p:extLst>
      <p:ext uri="{BB962C8B-B14F-4D97-AF65-F5344CB8AC3E}">
        <p14:creationId xmlns:p14="http://schemas.microsoft.com/office/powerpoint/2010/main" val="1965929875"/>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60000"/>
            <a:lumOff val="40000"/>
          </a:schemeClr>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5D20674-CF0C-4687-81B6-A613F871AF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ideo 3" descr="Football Ball Hitting The Net Goal">
            <a:extLst>
              <a:ext uri="{FF2B5EF4-FFF2-40B4-BE49-F238E27FC236}">
                <a16:creationId xmlns:a16="http://schemas.microsoft.com/office/drawing/2014/main" id="{D5881972-2B25-59F0-6DAF-C440DE6BA3D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83"/>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C819BFF-25C5-425C-8CD1-789F7A30D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1840754"/>
            <a:ext cx="12188952" cy="501724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A52F5C4C-008F-C1D7-B65D-296D9B3816E4}"/>
              </a:ext>
            </a:extLst>
          </p:cNvPr>
          <p:cNvSpPr>
            <a:spLocks noGrp="1"/>
          </p:cNvSpPr>
          <p:nvPr>
            <p:ph type="ctrTitle"/>
          </p:nvPr>
        </p:nvSpPr>
        <p:spPr>
          <a:xfrm>
            <a:off x="777240" y="3688205"/>
            <a:ext cx="8731683" cy="1236943"/>
          </a:xfrm>
        </p:spPr>
        <p:txBody>
          <a:bodyPr anchor="b">
            <a:normAutofit/>
          </a:bodyPr>
          <a:lstStyle/>
          <a:p>
            <a:pPr algn="l"/>
            <a:r>
              <a:rPr lang="it-IT" sz="6000">
                <a:solidFill>
                  <a:srgbClr val="FFFFFF"/>
                </a:solidFill>
              </a:rPr>
              <a:t>Soccer Event Detection</a:t>
            </a:r>
          </a:p>
        </p:txBody>
      </p:sp>
      <p:sp>
        <p:nvSpPr>
          <p:cNvPr id="3" name="Sottotitolo 2">
            <a:extLst>
              <a:ext uri="{FF2B5EF4-FFF2-40B4-BE49-F238E27FC236}">
                <a16:creationId xmlns:a16="http://schemas.microsoft.com/office/drawing/2014/main" id="{4662514C-FC5C-A7A6-4283-E5662AA4AC2D}"/>
              </a:ext>
            </a:extLst>
          </p:cNvPr>
          <p:cNvSpPr>
            <a:spLocks noGrp="1"/>
          </p:cNvSpPr>
          <p:nvPr>
            <p:ph type="subTitle" idx="1"/>
          </p:nvPr>
        </p:nvSpPr>
        <p:spPr>
          <a:xfrm>
            <a:off x="777240" y="5121835"/>
            <a:ext cx="8731683" cy="615577"/>
          </a:xfrm>
        </p:spPr>
        <p:txBody>
          <a:bodyPr anchor="t">
            <a:normAutofit/>
          </a:bodyPr>
          <a:lstStyle/>
          <a:p>
            <a:pPr algn="l"/>
            <a:r>
              <a:rPr lang="it-IT" sz="2200" dirty="0">
                <a:solidFill>
                  <a:srgbClr val="FFFFFF"/>
                </a:solidFill>
              </a:rPr>
              <a:t>By Michele Attilio Iodice</a:t>
            </a:r>
          </a:p>
        </p:txBody>
      </p:sp>
    </p:spTree>
    <p:extLst>
      <p:ext uri="{BB962C8B-B14F-4D97-AF65-F5344CB8AC3E}">
        <p14:creationId xmlns:p14="http://schemas.microsoft.com/office/powerpoint/2010/main" val="690903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00BAFFA-E927-9992-6A25-100C87F5BADB}"/>
              </a:ext>
            </a:extLst>
          </p:cNvPr>
          <p:cNvSpPr>
            <a:spLocks noGrp="1"/>
          </p:cNvSpPr>
          <p:nvPr>
            <p:ph type="title"/>
          </p:nvPr>
        </p:nvSpPr>
        <p:spPr/>
        <p:txBody>
          <a:bodyPr/>
          <a:lstStyle/>
          <a:p>
            <a:r>
              <a:rPr lang="it-IT" dirty="0" err="1"/>
              <a:t>Conclusion</a:t>
            </a:r>
            <a:endParaRPr lang="it-IT" dirty="0"/>
          </a:p>
        </p:txBody>
      </p:sp>
      <p:sp>
        <p:nvSpPr>
          <p:cNvPr id="3" name="Segnaposto contenuto 2">
            <a:extLst>
              <a:ext uri="{FF2B5EF4-FFF2-40B4-BE49-F238E27FC236}">
                <a16:creationId xmlns:a16="http://schemas.microsoft.com/office/drawing/2014/main" id="{31633E64-991B-4F1B-8FDE-0841B406C753}"/>
              </a:ext>
            </a:extLst>
          </p:cNvPr>
          <p:cNvSpPr>
            <a:spLocks noGrp="1"/>
          </p:cNvSpPr>
          <p:nvPr>
            <p:ph idx="1"/>
          </p:nvPr>
        </p:nvSpPr>
        <p:spPr>
          <a:xfrm>
            <a:off x="3755794" y="4059572"/>
            <a:ext cx="8436206" cy="2225514"/>
          </a:xfrm>
        </p:spPr>
        <p:txBody>
          <a:bodyPr/>
          <a:lstStyle/>
          <a:p>
            <a:pPr marL="0" indent="0">
              <a:buNone/>
            </a:pPr>
            <a:r>
              <a:rPr lang="en-US" dirty="0"/>
              <a:t>Possible future work development could be:</a:t>
            </a:r>
          </a:p>
          <a:p>
            <a:pPr marL="0" indent="0">
              <a:buNone/>
            </a:pPr>
            <a:r>
              <a:rPr lang="en-US" dirty="0"/>
              <a:t>• expanding the training dataset by providing more samples for each category.</a:t>
            </a:r>
          </a:p>
          <a:p>
            <a:pPr marL="0" indent="0">
              <a:buNone/>
            </a:pPr>
            <a:r>
              <a:rPr lang="en-US" dirty="0"/>
              <a:t>• introducing new categories of events related to the match.</a:t>
            </a:r>
          </a:p>
          <a:p>
            <a:pPr marL="0" indent="0">
              <a:buNone/>
            </a:pPr>
            <a:r>
              <a:rPr lang="en-US" dirty="0"/>
              <a:t>• developing algorithms for analyzing the recognized events. </a:t>
            </a:r>
          </a:p>
          <a:p>
            <a:pPr marL="0" indent="0">
              <a:buNone/>
            </a:pPr>
            <a:r>
              <a:rPr lang="en-US" dirty="0"/>
              <a:t>• using this method as a data preprocessor for other systems. </a:t>
            </a:r>
            <a:endParaRPr lang="it-IT" dirty="0"/>
          </a:p>
        </p:txBody>
      </p:sp>
      <p:sp>
        <p:nvSpPr>
          <p:cNvPr id="4" name="CasellaDiTesto 3">
            <a:extLst>
              <a:ext uri="{FF2B5EF4-FFF2-40B4-BE49-F238E27FC236}">
                <a16:creationId xmlns:a16="http://schemas.microsoft.com/office/drawing/2014/main" id="{84177142-5433-E99B-74FB-47232CE99E44}"/>
              </a:ext>
            </a:extLst>
          </p:cNvPr>
          <p:cNvSpPr txBox="1"/>
          <p:nvPr/>
        </p:nvSpPr>
        <p:spPr>
          <a:xfrm>
            <a:off x="960699" y="1875099"/>
            <a:ext cx="8299048" cy="923330"/>
          </a:xfrm>
          <a:prstGeom prst="rect">
            <a:avLst/>
          </a:prstGeom>
          <a:noFill/>
        </p:spPr>
        <p:txBody>
          <a:bodyPr wrap="square" rtlCol="0">
            <a:spAutoFit/>
          </a:bodyPr>
          <a:lstStyle/>
          <a:p>
            <a:r>
              <a:rPr kumimoji="0" lang="it-IT" altLang="it-IT" b="0" i="0" u="none" strike="noStrike" cap="none" normalizeH="0" baseline="0" dirty="0">
                <a:ln>
                  <a:noFill/>
                </a:ln>
                <a:effectLst/>
                <a:latin typeface="Söhne"/>
              </a:rPr>
              <a:t>The </a:t>
            </a:r>
            <a:r>
              <a:rPr kumimoji="0" lang="it-IT" altLang="it-IT" b="0" i="0" u="none" strike="noStrike" cap="none" normalizeH="0" baseline="0" dirty="0" err="1">
                <a:ln>
                  <a:noFill/>
                </a:ln>
                <a:effectLst/>
                <a:latin typeface="Söhne"/>
              </a:rPr>
              <a:t>obtained</a:t>
            </a:r>
            <a:r>
              <a:rPr kumimoji="0" lang="it-IT" altLang="it-IT" b="0" i="0" u="none" strike="noStrike" cap="none" normalizeH="0" baseline="0" dirty="0">
                <a:ln>
                  <a:noFill/>
                </a:ln>
                <a:effectLst/>
                <a:latin typeface="Söhne"/>
              </a:rPr>
              <a:t> </a:t>
            </a:r>
            <a:r>
              <a:rPr kumimoji="0" lang="it-IT" altLang="it-IT" b="0" i="0" u="none" strike="noStrike" cap="none" normalizeH="0" baseline="0" dirty="0" err="1">
                <a:ln>
                  <a:noFill/>
                </a:ln>
                <a:effectLst/>
                <a:latin typeface="Söhne"/>
              </a:rPr>
              <a:t>results</a:t>
            </a:r>
            <a:r>
              <a:rPr kumimoji="0" lang="it-IT" altLang="it-IT" b="0" i="0" u="none" strike="noStrike" cap="none" normalizeH="0" baseline="0" dirty="0">
                <a:ln>
                  <a:noFill/>
                </a:ln>
                <a:effectLst/>
                <a:latin typeface="Söhne"/>
              </a:rPr>
              <a:t> indicate </a:t>
            </a:r>
            <a:r>
              <a:rPr kumimoji="0" lang="it-IT" altLang="it-IT" b="0" i="0" u="none" strike="noStrike" cap="none" normalizeH="0" baseline="0" dirty="0" err="1">
                <a:ln>
                  <a:noFill/>
                </a:ln>
                <a:effectLst/>
                <a:latin typeface="Söhne"/>
              </a:rPr>
              <a:t>that</a:t>
            </a:r>
            <a:r>
              <a:rPr kumimoji="0" lang="it-IT" altLang="it-IT" b="0" i="0" u="none" strike="noStrike" cap="none" normalizeH="0" baseline="0" dirty="0">
                <a:ln>
                  <a:noFill/>
                </a:ln>
                <a:effectLst/>
                <a:latin typeface="Söhne"/>
              </a:rPr>
              <a:t> the </a:t>
            </a:r>
            <a:r>
              <a:rPr kumimoji="0" lang="it-IT" altLang="it-IT" b="0" i="0" u="none" strike="noStrike" cap="none" normalizeH="0" baseline="0" dirty="0" err="1">
                <a:ln>
                  <a:noFill/>
                </a:ln>
                <a:effectLst/>
                <a:latin typeface="Söhne"/>
              </a:rPr>
              <a:t>proposed</a:t>
            </a:r>
            <a:r>
              <a:rPr kumimoji="0" lang="it-IT" altLang="it-IT" b="0" i="0" u="none" strike="noStrike" cap="none" normalizeH="0" baseline="0" dirty="0">
                <a:ln>
                  <a:noFill/>
                </a:ln>
                <a:effectLst/>
                <a:latin typeface="Söhne"/>
              </a:rPr>
              <a:t> </a:t>
            </a:r>
            <a:r>
              <a:rPr kumimoji="0" lang="it-IT" altLang="it-IT" b="0" i="0" u="none" strike="noStrike" cap="none" normalizeH="0" baseline="0" dirty="0" err="1">
                <a:ln>
                  <a:noFill/>
                </a:ln>
                <a:effectLst/>
                <a:latin typeface="Söhne"/>
              </a:rPr>
              <a:t>method</a:t>
            </a:r>
            <a:r>
              <a:rPr kumimoji="0" lang="it-IT" altLang="it-IT" b="0" i="0" u="none" strike="noStrike" cap="none" normalizeH="0" baseline="0" dirty="0">
                <a:ln>
                  <a:noFill/>
                </a:ln>
                <a:effectLst/>
                <a:latin typeface="Söhne"/>
              </a:rPr>
              <a:t> </a:t>
            </a:r>
            <a:r>
              <a:rPr kumimoji="0" lang="it-IT" altLang="it-IT" b="0" i="0" u="none" strike="noStrike" cap="none" normalizeH="0" baseline="0" dirty="0" err="1">
                <a:ln>
                  <a:noFill/>
                </a:ln>
                <a:effectLst/>
                <a:latin typeface="Söhne"/>
              </a:rPr>
              <a:t>has</a:t>
            </a:r>
            <a:r>
              <a:rPr kumimoji="0" lang="it-IT" altLang="it-IT" b="0" i="0" u="none" strike="noStrike" cap="none" normalizeH="0" baseline="0" dirty="0">
                <a:ln>
                  <a:noFill/>
                </a:ln>
                <a:effectLst/>
                <a:latin typeface="Söhne"/>
              </a:rPr>
              <a:t> a high </a:t>
            </a:r>
            <a:r>
              <a:rPr kumimoji="0" lang="it-IT" altLang="it-IT" b="0" i="0" u="none" strike="noStrike" cap="none" normalizeH="0" baseline="0" dirty="0" err="1">
                <a:ln>
                  <a:noFill/>
                </a:ln>
                <a:effectLst/>
                <a:latin typeface="Söhne"/>
              </a:rPr>
              <a:t>level</a:t>
            </a:r>
            <a:r>
              <a:rPr kumimoji="0" lang="it-IT" altLang="it-IT" b="0" i="0" u="none" strike="noStrike" cap="none" normalizeH="0" baseline="0" dirty="0">
                <a:ln>
                  <a:noFill/>
                </a:ln>
                <a:effectLst/>
                <a:latin typeface="Söhne"/>
              </a:rPr>
              <a:t> of </a:t>
            </a:r>
            <a:r>
              <a:rPr kumimoji="0" lang="it-IT" altLang="it-IT" b="0" i="0" u="none" strike="noStrike" cap="none" normalizeH="0" baseline="0" dirty="0" err="1">
                <a:ln>
                  <a:noFill/>
                </a:ln>
                <a:effectLst/>
                <a:latin typeface="Söhne"/>
              </a:rPr>
              <a:t>accuracy</a:t>
            </a:r>
            <a:r>
              <a:rPr kumimoji="0" lang="it-IT" altLang="it-IT" b="0" i="0" u="none" strike="noStrike" cap="none" normalizeH="0" baseline="0" dirty="0">
                <a:ln>
                  <a:noFill/>
                </a:ln>
                <a:effectLst/>
                <a:latin typeface="Söhne"/>
              </a:rPr>
              <a:t> in </a:t>
            </a:r>
            <a:r>
              <a:rPr kumimoji="0" lang="it-IT" altLang="it-IT" b="0" i="0" u="none" strike="noStrike" cap="none" normalizeH="0" baseline="0" dirty="0" err="1">
                <a:ln>
                  <a:noFill/>
                </a:ln>
                <a:effectLst/>
                <a:latin typeface="Söhne"/>
              </a:rPr>
              <a:t>recognizing</a:t>
            </a:r>
            <a:r>
              <a:rPr kumimoji="0" lang="it-IT" altLang="it-IT" b="0" i="0" u="none" strike="noStrike" cap="none" normalizeH="0" baseline="0" dirty="0">
                <a:ln>
                  <a:noFill/>
                </a:ln>
                <a:effectLst/>
                <a:latin typeface="Söhne"/>
              </a:rPr>
              <a:t> the events of the soccer match, </a:t>
            </a:r>
            <a:r>
              <a:rPr kumimoji="0" lang="it-IT" altLang="it-IT" b="0" i="0" u="none" strike="noStrike" cap="none" normalizeH="0" baseline="0" dirty="0" err="1">
                <a:ln>
                  <a:noFill/>
                </a:ln>
                <a:effectLst/>
                <a:latin typeface="Söhne"/>
              </a:rPr>
              <a:t>which</a:t>
            </a:r>
            <a:r>
              <a:rPr kumimoji="0" lang="it-IT" altLang="it-IT" b="0" i="0" u="none" strike="noStrike" cap="none" normalizeH="0" baseline="0" dirty="0">
                <a:ln>
                  <a:noFill/>
                </a:ln>
                <a:effectLst/>
                <a:latin typeface="Söhne"/>
              </a:rPr>
              <a:t> </a:t>
            </a:r>
            <a:r>
              <a:rPr kumimoji="0" lang="it-IT" altLang="it-IT" b="0" i="0" u="none" strike="noStrike" cap="none" normalizeH="0" baseline="0" dirty="0" err="1">
                <a:ln>
                  <a:noFill/>
                </a:ln>
                <a:effectLst/>
                <a:latin typeface="Söhne"/>
              </a:rPr>
              <a:t>was</a:t>
            </a:r>
            <a:r>
              <a:rPr kumimoji="0" lang="it-IT" altLang="it-IT" b="0" i="0" u="none" strike="noStrike" cap="none" normalizeH="0" baseline="0" dirty="0">
                <a:ln>
                  <a:noFill/>
                </a:ln>
                <a:effectLst/>
                <a:latin typeface="Söhne"/>
              </a:rPr>
              <a:t> the </a:t>
            </a:r>
            <a:r>
              <a:rPr kumimoji="0" lang="it-IT" altLang="it-IT" b="0" i="0" u="none" strike="noStrike" cap="none" normalizeH="0" baseline="0" dirty="0" err="1">
                <a:ln>
                  <a:noFill/>
                </a:ln>
                <a:effectLst/>
                <a:latin typeface="Söhne"/>
              </a:rPr>
              <a:t>objective</a:t>
            </a:r>
            <a:r>
              <a:rPr kumimoji="0" lang="it-IT" altLang="it-IT" b="0" i="0" u="none" strike="noStrike" cap="none" normalizeH="0" baseline="0" dirty="0">
                <a:ln>
                  <a:noFill/>
                </a:ln>
                <a:effectLst/>
                <a:latin typeface="Söhne"/>
              </a:rPr>
              <a:t> we </a:t>
            </a:r>
            <a:r>
              <a:rPr kumimoji="0" lang="it-IT" altLang="it-IT" b="0" i="0" u="none" strike="noStrike" cap="none" normalizeH="0" baseline="0" dirty="0" err="1">
                <a:ln>
                  <a:noFill/>
                </a:ln>
                <a:effectLst/>
                <a:latin typeface="Söhne"/>
              </a:rPr>
              <a:t>aimed</a:t>
            </a:r>
            <a:r>
              <a:rPr kumimoji="0" lang="it-IT" altLang="it-IT" b="0" i="0" u="none" strike="noStrike" cap="none" normalizeH="0" baseline="0" dirty="0">
                <a:ln>
                  <a:noFill/>
                </a:ln>
                <a:effectLst/>
                <a:latin typeface="Söhne"/>
              </a:rPr>
              <a:t> to </a:t>
            </a:r>
            <a:r>
              <a:rPr kumimoji="0" lang="it-IT" altLang="it-IT" b="0" i="0" u="none" strike="noStrike" cap="none" normalizeH="0" baseline="0" dirty="0" err="1">
                <a:ln>
                  <a:noFill/>
                </a:ln>
                <a:effectLst/>
                <a:latin typeface="Söhne"/>
              </a:rPr>
              <a:t>achieve</a:t>
            </a:r>
            <a:r>
              <a:rPr kumimoji="0" lang="it-IT" altLang="it-IT" b="0" i="0" u="none" strike="noStrike" cap="none" normalizeH="0" baseline="0" dirty="0">
                <a:ln>
                  <a:noFill/>
                </a:ln>
                <a:effectLst/>
                <a:latin typeface="Söhne"/>
              </a:rPr>
              <a:t>. T</a:t>
            </a:r>
            <a:r>
              <a:rPr lang="en-US" dirty="0"/>
              <a:t>he final method achieves an accuracy of approximately 93%.</a:t>
            </a:r>
            <a:endParaRPr lang="it-IT" dirty="0"/>
          </a:p>
        </p:txBody>
      </p:sp>
    </p:spTree>
    <p:extLst>
      <p:ext uri="{BB962C8B-B14F-4D97-AF65-F5344CB8AC3E}">
        <p14:creationId xmlns:p14="http://schemas.microsoft.com/office/powerpoint/2010/main" val="1027434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Immagine che contiene calcio, calcio/football americano, erba, palla&#10;&#10;Descrizione generata automaticamente">
            <a:extLst>
              <a:ext uri="{FF2B5EF4-FFF2-40B4-BE49-F238E27FC236}">
                <a16:creationId xmlns:a16="http://schemas.microsoft.com/office/drawing/2014/main" id="{CDF8BAE3-6739-5A62-C09F-F3EC7C81A5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134" y="411647"/>
            <a:ext cx="10812181" cy="6034705"/>
          </a:xfrm>
          <a:prstGeom prst="rect">
            <a:avLst/>
          </a:prstGeom>
        </p:spPr>
      </p:pic>
      <p:pic>
        <p:nvPicPr>
          <p:cNvPr id="5" name="Segnaposto contenuto 4">
            <a:extLst>
              <a:ext uri="{FF2B5EF4-FFF2-40B4-BE49-F238E27FC236}">
                <a16:creationId xmlns:a16="http://schemas.microsoft.com/office/drawing/2014/main" id="{98D2ABB4-E29F-A9BF-1B2F-0053E594508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8685" y="4671010"/>
            <a:ext cx="3442130" cy="1885787"/>
          </a:xfrm>
          <a:effectLst>
            <a:softEdge rad="635000"/>
          </a:effectLst>
        </p:spPr>
      </p:pic>
      <p:sp>
        <p:nvSpPr>
          <p:cNvPr id="2" name="Titolo 1">
            <a:extLst>
              <a:ext uri="{FF2B5EF4-FFF2-40B4-BE49-F238E27FC236}">
                <a16:creationId xmlns:a16="http://schemas.microsoft.com/office/drawing/2014/main" id="{B2AF647F-1E6D-4CBE-AF65-363A0A16B2B7}"/>
              </a:ext>
            </a:extLst>
          </p:cNvPr>
          <p:cNvSpPr>
            <a:spLocks noGrp="1"/>
          </p:cNvSpPr>
          <p:nvPr>
            <p:ph type="title"/>
          </p:nvPr>
        </p:nvSpPr>
        <p:spPr>
          <a:xfrm>
            <a:off x="731134" y="5532437"/>
            <a:ext cx="7857281" cy="1325563"/>
          </a:xfrm>
        </p:spPr>
        <p:txBody>
          <a:bodyPr>
            <a:normAutofit fontScale="90000"/>
          </a:bodyPr>
          <a:lstStyle/>
          <a:p>
            <a:r>
              <a:rPr lang="en-US" b="0" i="0" dirty="0">
                <a:effectLst/>
                <a:latin typeface="Söhne"/>
              </a:rPr>
              <a:t>Thank you for your attention!</a:t>
            </a:r>
            <a:r>
              <a:rPr lang="it-IT" dirty="0"/>
              <a:t> </a:t>
            </a:r>
          </a:p>
        </p:txBody>
      </p:sp>
    </p:spTree>
    <p:extLst>
      <p:ext uri="{BB962C8B-B14F-4D97-AF65-F5344CB8AC3E}">
        <p14:creationId xmlns:p14="http://schemas.microsoft.com/office/powerpoint/2010/main" val="1322369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80A97F9-87C9-4710-B480-406EA55C9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4" name="Rectangle 23">
            <a:extLst>
              <a:ext uri="{FF2B5EF4-FFF2-40B4-BE49-F238E27FC236}">
                <a16:creationId xmlns:a16="http://schemas.microsoft.com/office/drawing/2014/main" id="{6D6F0AC2-F229-46DE-A0A2-5CB386CE90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olo 1">
            <a:extLst>
              <a:ext uri="{FF2B5EF4-FFF2-40B4-BE49-F238E27FC236}">
                <a16:creationId xmlns:a16="http://schemas.microsoft.com/office/drawing/2014/main" id="{34E13A76-E8B4-CD10-D6AC-0FC0189A8602}"/>
              </a:ext>
            </a:extLst>
          </p:cNvPr>
          <p:cNvSpPr>
            <a:spLocks noGrp="1"/>
          </p:cNvSpPr>
          <p:nvPr>
            <p:ph type="title"/>
          </p:nvPr>
        </p:nvSpPr>
        <p:spPr>
          <a:xfrm>
            <a:off x="777240" y="777240"/>
            <a:ext cx="4459295" cy="1812537"/>
          </a:xfrm>
        </p:spPr>
        <p:txBody>
          <a:bodyPr anchor="b">
            <a:normAutofit/>
          </a:bodyPr>
          <a:lstStyle/>
          <a:p>
            <a:r>
              <a:rPr lang="it-IT" sz="4400" dirty="0"/>
              <a:t>Topic</a:t>
            </a:r>
          </a:p>
        </p:txBody>
      </p:sp>
      <p:sp>
        <p:nvSpPr>
          <p:cNvPr id="3" name="Segnaposto contenuto 2">
            <a:extLst>
              <a:ext uri="{FF2B5EF4-FFF2-40B4-BE49-F238E27FC236}">
                <a16:creationId xmlns:a16="http://schemas.microsoft.com/office/drawing/2014/main" id="{8D59704B-0313-4610-B971-183C67233777}"/>
              </a:ext>
            </a:extLst>
          </p:cNvPr>
          <p:cNvSpPr>
            <a:spLocks noGrp="1"/>
          </p:cNvSpPr>
          <p:nvPr>
            <p:ph idx="1"/>
          </p:nvPr>
        </p:nvSpPr>
        <p:spPr>
          <a:xfrm>
            <a:off x="777240" y="2786743"/>
            <a:ext cx="4459295" cy="3390220"/>
          </a:xfrm>
        </p:spPr>
        <p:txBody>
          <a:bodyPr anchor="t">
            <a:normAutofit/>
          </a:bodyPr>
          <a:lstStyle/>
          <a:p>
            <a:pPr marL="0" indent="0">
              <a:buNone/>
            </a:pPr>
            <a:r>
              <a:rPr lang="en-US" sz="1700" dirty="0"/>
              <a:t>Football is one of the most famous and followed sports in the world; its allure attracts millions of spectators. Thanks to the giant strides made by technology in recent years, those working in this sector have been able to leverage technical support for analysis and statistics. The systems have been developed through the study of new techniques and methods, such as machine learning (ML), for image and/or video processing their purpose in this context is to detect football-related events and generate useful statistics for those working in this field.</a:t>
            </a:r>
            <a:endParaRPr lang="it-IT" sz="1700" dirty="0"/>
          </a:p>
        </p:txBody>
      </p:sp>
      <p:sp>
        <p:nvSpPr>
          <p:cNvPr id="26" name="Rectangle 25">
            <a:extLst>
              <a:ext uri="{FF2B5EF4-FFF2-40B4-BE49-F238E27FC236}">
                <a16:creationId xmlns:a16="http://schemas.microsoft.com/office/drawing/2014/main" id="{6988DF46-BB01-4433-86D4-321BC88CE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24167" y="476600"/>
            <a:ext cx="5888959" cy="58874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ootball ball in the field">
            <a:extLst>
              <a:ext uri="{FF2B5EF4-FFF2-40B4-BE49-F238E27FC236}">
                <a16:creationId xmlns:a16="http://schemas.microsoft.com/office/drawing/2014/main" id="{DA941337-A3AC-C043-8044-EAB4E5F91D1F}"/>
              </a:ext>
            </a:extLst>
          </p:cNvPr>
          <p:cNvPicPr>
            <a:picLocks noChangeAspect="1"/>
          </p:cNvPicPr>
          <p:nvPr/>
        </p:nvPicPr>
        <p:blipFill rotWithShape="1">
          <a:blip r:embed="rId2"/>
          <a:srcRect r="33250"/>
          <a:stretch/>
        </p:blipFill>
        <p:spPr>
          <a:xfrm>
            <a:off x="5821119" y="493987"/>
            <a:ext cx="5888959" cy="5888959"/>
          </a:xfrm>
          <a:prstGeom prst="rect">
            <a:avLst/>
          </a:prstGeom>
        </p:spPr>
      </p:pic>
    </p:spTree>
    <p:extLst>
      <p:ext uri="{BB962C8B-B14F-4D97-AF65-F5344CB8AC3E}">
        <p14:creationId xmlns:p14="http://schemas.microsoft.com/office/powerpoint/2010/main" val="3922134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38FEF201-95E8-A98F-1A99-0E0E78AF61E2}"/>
            </a:ext>
          </a:extLst>
        </p:cNvPr>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38983A6-32E1-3762-8977-1FBD066403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4" name="Rectangle 23">
            <a:extLst>
              <a:ext uri="{FF2B5EF4-FFF2-40B4-BE49-F238E27FC236}">
                <a16:creationId xmlns:a16="http://schemas.microsoft.com/office/drawing/2014/main" id="{FE428D51-D404-FAB0-1282-D894C7168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olo 1">
            <a:extLst>
              <a:ext uri="{FF2B5EF4-FFF2-40B4-BE49-F238E27FC236}">
                <a16:creationId xmlns:a16="http://schemas.microsoft.com/office/drawing/2014/main" id="{210F9C42-71B9-9CB9-D0FB-23DCEF4B9E44}"/>
              </a:ext>
            </a:extLst>
          </p:cNvPr>
          <p:cNvSpPr>
            <a:spLocks noGrp="1"/>
          </p:cNvSpPr>
          <p:nvPr>
            <p:ph type="title"/>
          </p:nvPr>
        </p:nvSpPr>
        <p:spPr>
          <a:xfrm>
            <a:off x="777240" y="777240"/>
            <a:ext cx="4459295" cy="1812537"/>
          </a:xfrm>
        </p:spPr>
        <p:txBody>
          <a:bodyPr anchor="b">
            <a:normAutofit/>
          </a:bodyPr>
          <a:lstStyle/>
          <a:p>
            <a:r>
              <a:rPr lang="it-IT" sz="4400" dirty="0"/>
              <a:t>Goals</a:t>
            </a:r>
          </a:p>
        </p:txBody>
      </p:sp>
      <p:sp>
        <p:nvSpPr>
          <p:cNvPr id="3" name="Segnaposto contenuto 2">
            <a:extLst>
              <a:ext uri="{FF2B5EF4-FFF2-40B4-BE49-F238E27FC236}">
                <a16:creationId xmlns:a16="http://schemas.microsoft.com/office/drawing/2014/main" id="{F8D88FE9-8406-5469-33D3-1A3EC499121D}"/>
              </a:ext>
            </a:extLst>
          </p:cNvPr>
          <p:cNvSpPr>
            <a:spLocks noGrp="1"/>
          </p:cNvSpPr>
          <p:nvPr>
            <p:ph idx="1"/>
          </p:nvPr>
        </p:nvSpPr>
        <p:spPr>
          <a:xfrm>
            <a:off x="777240" y="2786743"/>
            <a:ext cx="4459295" cy="3390220"/>
          </a:xfrm>
        </p:spPr>
        <p:txBody>
          <a:bodyPr anchor="t">
            <a:normAutofit fontScale="92500" lnSpcReduction="20000"/>
          </a:bodyPr>
          <a:lstStyle/>
          <a:p>
            <a:pPr marL="0" indent="0">
              <a:buNone/>
            </a:pPr>
            <a:r>
              <a:rPr lang="en-US" sz="1800" dirty="0"/>
              <a:t>what we aim to achieve with our method is to accurately distinguish whether an image is an highlights of the soccer match or not, and if it is an highlights, associate it with the correct corresponding event of the soccer match like:</a:t>
            </a:r>
          </a:p>
          <a:p>
            <a:r>
              <a:rPr lang="en-US" sz="1800" dirty="0"/>
              <a:t> Coroner</a:t>
            </a:r>
          </a:p>
          <a:p>
            <a:r>
              <a:rPr lang="en-US" sz="1800" dirty="0"/>
              <a:t>Free-Kick,</a:t>
            </a:r>
          </a:p>
          <a:p>
            <a:r>
              <a:rPr lang="en-US" sz="1800" dirty="0"/>
              <a:t> Penalty-Kick</a:t>
            </a:r>
          </a:p>
          <a:p>
            <a:r>
              <a:rPr lang="en-US" sz="1800" dirty="0"/>
              <a:t> Substitution</a:t>
            </a:r>
          </a:p>
          <a:p>
            <a:r>
              <a:rPr lang="en-US" sz="1800" dirty="0"/>
              <a:t>Tackle</a:t>
            </a:r>
          </a:p>
          <a:p>
            <a:r>
              <a:rPr lang="en-US" sz="1800" dirty="0"/>
              <a:t>Red-cards</a:t>
            </a:r>
          </a:p>
          <a:p>
            <a:r>
              <a:rPr lang="en-US" sz="1800" dirty="0"/>
              <a:t>Yellow-cards.</a:t>
            </a:r>
            <a:endParaRPr lang="it-IT" sz="1800" dirty="0"/>
          </a:p>
          <a:p>
            <a:pPr marL="0" indent="0">
              <a:buNone/>
            </a:pPr>
            <a:endParaRPr lang="it-IT" sz="1700" dirty="0"/>
          </a:p>
        </p:txBody>
      </p:sp>
      <p:sp>
        <p:nvSpPr>
          <p:cNvPr id="26" name="Rectangle 25">
            <a:extLst>
              <a:ext uri="{FF2B5EF4-FFF2-40B4-BE49-F238E27FC236}">
                <a16:creationId xmlns:a16="http://schemas.microsoft.com/office/drawing/2014/main" id="{B3ECCA66-6546-530E-739B-FC84BEAB2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24167" y="476600"/>
            <a:ext cx="5888959" cy="58874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ootball ball in the field">
            <a:extLst>
              <a:ext uri="{FF2B5EF4-FFF2-40B4-BE49-F238E27FC236}">
                <a16:creationId xmlns:a16="http://schemas.microsoft.com/office/drawing/2014/main" id="{D5099546-9429-E977-F124-ECFBE9A39620}"/>
              </a:ext>
            </a:extLst>
          </p:cNvPr>
          <p:cNvPicPr>
            <a:picLocks noChangeAspect="1"/>
          </p:cNvPicPr>
          <p:nvPr/>
        </p:nvPicPr>
        <p:blipFill rotWithShape="1">
          <a:blip r:embed="rId2"/>
          <a:srcRect r="33250"/>
          <a:stretch/>
        </p:blipFill>
        <p:spPr>
          <a:xfrm>
            <a:off x="5821119" y="493987"/>
            <a:ext cx="5888959" cy="5888959"/>
          </a:xfrm>
          <a:prstGeom prst="rect">
            <a:avLst/>
          </a:prstGeom>
        </p:spPr>
      </p:pic>
    </p:spTree>
    <p:extLst>
      <p:ext uri="{BB962C8B-B14F-4D97-AF65-F5344CB8AC3E}">
        <p14:creationId xmlns:p14="http://schemas.microsoft.com/office/powerpoint/2010/main" val="2968793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1970978-DA3F-CCE0-F57C-E3ECAD10BF9E}"/>
              </a:ext>
            </a:extLst>
          </p:cNvPr>
          <p:cNvSpPr>
            <a:spLocks noGrp="1"/>
          </p:cNvSpPr>
          <p:nvPr>
            <p:ph type="title"/>
          </p:nvPr>
        </p:nvSpPr>
        <p:spPr>
          <a:xfrm>
            <a:off x="325179" y="303481"/>
            <a:ext cx="5318758" cy="1325563"/>
          </a:xfrm>
        </p:spPr>
        <p:txBody>
          <a:bodyPr/>
          <a:lstStyle/>
          <a:p>
            <a:r>
              <a:rPr lang="it-IT" dirty="0" err="1"/>
              <a:t>Proposed</a:t>
            </a:r>
            <a:r>
              <a:rPr lang="it-IT" dirty="0"/>
              <a:t> Method</a:t>
            </a:r>
          </a:p>
        </p:txBody>
      </p:sp>
      <p:sp>
        <p:nvSpPr>
          <p:cNvPr id="3" name="Segnaposto contenuto 2">
            <a:extLst>
              <a:ext uri="{FF2B5EF4-FFF2-40B4-BE49-F238E27FC236}">
                <a16:creationId xmlns:a16="http://schemas.microsoft.com/office/drawing/2014/main" id="{89A955FC-6B53-202D-4D37-C2B59F374450}"/>
              </a:ext>
            </a:extLst>
          </p:cNvPr>
          <p:cNvSpPr>
            <a:spLocks noGrp="1"/>
          </p:cNvSpPr>
          <p:nvPr>
            <p:ph idx="1"/>
          </p:nvPr>
        </p:nvSpPr>
        <p:spPr>
          <a:xfrm>
            <a:off x="1335642" y="1562850"/>
            <a:ext cx="9514041" cy="2977381"/>
          </a:xfrm>
        </p:spPr>
        <p:txBody>
          <a:bodyPr>
            <a:normAutofit/>
          </a:bodyPr>
          <a:lstStyle/>
          <a:p>
            <a:pPr marL="0" indent="0">
              <a:buNone/>
            </a:pPr>
            <a:r>
              <a:rPr lang="en-US" dirty="0"/>
              <a:t>The proposed method is divided into three parts:</a:t>
            </a:r>
          </a:p>
          <a:p>
            <a:pPr>
              <a:buFont typeface="Courier New" panose="02070309020205020404" pitchFamily="49" charset="0"/>
              <a:buChar char="o"/>
            </a:pPr>
            <a:r>
              <a:rPr lang="en-US" dirty="0"/>
              <a:t>The image is passed through the variational autoencoder. If the loss of the VAE network is less than a certain threshold, then the input image is considered to be a match event. </a:t>
            </a:r>
          </a:p>
          <a:p>
            <a:pPr>
              <a:buFont typeface="Courier New" panose="02070309020205020404" pitchFamily="49" charset="0"/>
              <a:buChar char="o"/>
            </a:pPr>
            <a:r>
              <a:rPr lang="en-US" dirty="0"/>
              <a:t>The image classification module assigns a specific event to the input image. If the event corresponds to one of the 7 categories(penalty kick, corner kick, tackle, free kick, or substitution) is a soccer event otherwise no. </a:t>
            </a:r>
          </a:p>
          <a:p>
            <a:pPr>
              <a:buFont typeface="Courier New" panose="02070309020205020404" pitchFamily="49" charset="0"/>
              <a:buChar char="o"/>
            </a:pPr>
            <a:r>
              <a:rPr lang="en-US" dirty="0"/>
              <a:t>The fine-grain classification module, classified </a:t>
            </a:r>
            <a:r>
              <a:rPr lang="en-US" dirty="0" err="1"/>
              <a:t>th</a:t>
            </a:r>
            <a:r>
              <a:rPr lang="en-US" dirty="0"/>
              <a:t> event falls into the Cards category  which distinguishes whether the image is a red or yellow card, associating the card’s color with the image.</a:t>
            </a:r>
            <a:endParaRPr lang="it-IT" dirty="0"/>
          </a:p>
        </p:txBody>
      </p:sp>
      <p:pic>
        <p:nvPicPr>
          <p:cNvPr id="5" name="Immagine 4" descr="Immagine che contiene linea, diagramma, schermata, testo&#10;&#10;Descrizione generata automaticamente">
            <a:extLst>
              <a:ext uri="{FF2B5EF4-FFF2-40B4-BE49-F238E27FC236}">
                <a16:creationId xmlns:a16="http://schemas.microsoft.com/office/drawing/2014/main" id="{DFDFF3FF-613A-22EC-4875-CD5397A9A0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6762" y="4601875"/>
            <a:ext cx="9478476" cy="2256125"/>
          </a:xfrm>
          <a:prstGeom prst="rect">
            <a:avLst/>
          </a:prstGeom>
        </p:spPr>
      </p:pic>
    </p:spTree>
    <p:extLst>
      <p:ext uri="{BB962C8B-B14F-4D97-AF65-F5344CB8AC3E}">
        <p14:creationId xmlns:p14="http://schemas.microsoft.com/office/powerpoint/2010/main" val="278670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044087E-19F4-63B8-8495-BFFD8F8A393F}"/>
              </a:ext>
            </a:extLst>
          </p:cNvPr>
          <p:cNvSpPr>
            <a:spLocks noGrp="1"/>
          </p:cNvSpPr>
          <p:nvPr>
            <p:ph type="title"/>
          </p:nvPr>
        </p:nvSpPr>
        <p:spPr>
          <a:xfrm>
            <a:off x="777242" y="365125"/>
            <a:ext cx="2648864" cy="1325563"/>
          </a:xfrm>
        </p:spPr>
        <p:txBody>
          <a:bodyPr/>
          <a:lstStyle/>
          <a:p>
            <a:r>
              <a:rPr lang="it-IT" dirty="0"/>
              <a:t>Dataset</a:t>
            </a:r>
          </a:p>
        </p:txBody>
      </p:sp>
      <p:pic>
        <p:nvPicPr>
          <p:cNvPr id="7" name="Immagine 6" descr="Immagine che contiene schermata, collage, mosaico, arte&#10;&#10;Descrizione generata automaticamente">
            <a:extLst>
              <a:ext uri="{FF2B5EF4-FFF2-40B4-BE49-F238E27FC236}">
                <a16:creationId xmlns:a16="http://schemas.microsoft.com/office/drawing/2014/main" id="{CB8A6FF0-FD71-BA9C-148E-397D69A415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0587" y="573834"/>
            <a:ext cx="7782595" cy="5710331"/>
          </a:xfrm>
          <a:prstGeom prst="rect">
            <a:avLst/>
          </a:prstGeom>
        </p:spPr>
      </p:pic>
      <p:pic>
        <p:nvPicPr>
          <p:cNvPr id="5" name="Segnaposto contenuto 4" descr="Immagine che contiene calcio, collage, schermata, testo&#10;&#10;Descrizione generata automaticamente">
            <a:extLst>
              <a:ext uri="{FF2B5EF4-FFF2-40B4-BE49-F238E27FC236}">
                <a16:creationId xmlns:a16="http://schemas.microsoft.com/office/drawing/2014/main" id="{7752799C-ED1E-257E-E6A1-1B3238DD434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574092" y="3100977"/>
            <a:ext cx="4946904" cy="2863997"/>
          </a:xfrm>
        </p:spPr>
      </p:pic>
      <p:sp>
        <p:nvSpPr>
          <p:cNvPr id="8" name="CasellaDiTesto 7">
            <a:extLst>
              <a:ext uri="{FF2B5EF4-FFF2-40B4-BE49-F238E27FC236}">
                <a16:creationId xmlns:a16="http://schemas.microsoft.com/office/drawing/2014/main" id="{5567D2FB-5EF1-A33B-21AC-F61F292B9EB4}"/>
              </a:ext>
            </a:extLst>
          </p:cNvPr>
          <p:cNvSpPr txBox="1"/>
          <p:nvPr/>
        </p:nvSpPr>
        <p:spPr>
          <a:xfrm>
            <a:off x="1111170" y="1932972"/>
            <a:ext cx="2488557" cy="3693319"/>
          </a:xfrm>
          <a:prstGeom prst="rect">
            <a:avLst/>
          </a:prstGeom>
          <a:noFill/>
        </p:spPr>
        <p:txBody>
          <a:bodyPr wrap="square" rtlCol="0">
            <a:spAutoFit/>
          </a:bodyPr>
          <a:lstStyle/>
          <a:p>
            <a:r>
              <a:rPr lang="en-US" dirty="0"/>
              <a:t>We use a Soccer Event Dataset (Image) were was collected two image datasets of a football match: </a:t>
            </a:r>
          </a:p>
          <a:p>
            <a:pPr marL="285750" indent="-285750">
              <a:buFont typeface="Arial" panose="020B0604020202020204" pitchFamily="34" charset="0"/>
              <a:buChar char="•"/>
            </a:pPr>
            <a:r>
              <a:rPr lang="en-US" dirty="0"/>
              <a:t> the Soccer Event (SEV) dataset covering the football match events.</a:t>
            </a:r>
          </a:p>
          <a:p>
            <a:pPr marL="285750" indent="-285750">
              <a:buFont typeface="Arial" panose="020B0604020202020204" pitchFamily="34" charset="0"/>
              <a:buChar char="•"/>
            </a:pPr>
            <a:r>
              <a:rPr lang="en-US" dirty="0"/>
              <a:t>the Test Event dataset used to assess the proposed architecture.</a:t>
            </a:r>
            <a:endParaRPr lang="it-IT" dirty="0"/>
          </a:p>
        </p:txBody>
      </p:sp>
    </p:spTree>
    <p:extLst>
      <p:ext uri="{BB962C8B-B14F-4D97-AF65-F5344CB8AC3E}">
        <p14:creationId xmlns:p14="http://schemas.microsoft.com/office/powerpoint/2010/main" val="798927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5DA8CC8-58E3-E139-6F45-C48AA74F709B}"/>
              </a:ext>
            </a:extLst>
          </p:cNvPr>
          <p:cNvSpPr>
            <a:spLocks noGrp="1"/>
          </p:cNvSpPr>
          <p:nvPr>
            <p:ph type="title"/>
          </p:nvPr>
        </p:nvSpPr>
        <p:spPr>
          <a:xfrm>
            <a:off x="777242" y="365125"/>
            <a:ext cx="5685203" cy="1325563"/>
          </a:xfrm>
        </p:spPr>
        <p:txBody>
          <a:bodyPr/>
          <a:lstStyle/>
          <a:p>
            <a:r>
              <a:rPr lang="it-IT" dirty="0"/>
              <a:t>VAE </a:t>
            </a:r>
            <a:r>
              <a:rPr lang="it-IT" dirty="0" err="1"/>
              <a:t>module</a:t>
            </a:r>
            <a:endParaRPr lang="it-IT" dirty="0"/>
          </a:p>
        </p:txBody>
      </p:sp>
      <p:pic>
        <p:nvPicPr>
          <p:cNvPr id="5" name="Segnaposto contenuto 4" descr="Immagine che contiene testo, Parallelo, schermata, numero&#10;&#10;Descrizione generata automaticamente">
            <a:extLst>
              <a:ext uri="{FF2B5EF4-FFF2-40B4-BE49-F238E27FC236}">
                <a16:creationId xmlns:a16="http://schemas.microsoft.com/office/drawing/2014/main" id="{C6FFF106-C415-20D7-E83A-62C743A41B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6094916" y="1030605"/>
            <a:ext cx="6127750" cy="4796790"/>
          </a:xfrm>
        </p:spPr>
      </p:pic>
      <p:sp>
        <p:nvSpPr>
          <p:cNvPr id="6" name="CasellaDiTesto 5">
            <a:extLst>
              <a:ext uri="{FF2B5EF4-FFF2-40B4-BE49-F238E27FC236}">
                <a16:creationId xmlns:a16="http://schemas.microsoft.com/office/drawing/2014/main" id="{E951D35C-758C-EEDE-0947-EAE6EA344E60}"/>
              </a:ext>
            </a:extLst>
          </p:cNvPr>
          <p:cNvSpPr txBox="1"/>
          <p:nvPr/>
        </p:nvSpPr>
        <p:spPr>
          <a:xfrm>
            <a:off x="924674" y="1690688"/>
            <a:ext cx="4796790" cy="923330"/>
          </a:xfrm>
          <a:prstGeom prst="rect">
            <a:avLst/>
          </a:prstGeom>
          <a:noFill/>
        </p:spPr>
        <p:txBody>
          <a:bodyPr wrap="square" rtlCol="0">
            <a:spAutoFit/>
          </a:bodyPr>
          <a:lstStyle/>
          <a:p>
            <a:r>
              <a:rPr lang="en-US" dirty="0"/>
              <a:t>The VAE network is therefore used to identify if the input image is similar to those contained in the SEV dataset.</a:t>
            </a:r>
            <a:endParaRPr lang="it-IT" dirty="0"/>
          </a:p>
        </p:txBody>
      </p:sp>
      <p:pic>
        <p:nvPicPr>
          <p:cNvPr id="8" name="Immagine 7" descr="Immagine che contiene diagramma, testo, Diagramma, linea&#10;&#10;Descrizione generata automaticamente">
            <a:extLst>
              <a:ext uri="{FF2B5EF4-FFF2-40B4-BE49-F238E27FC236}">
                <a16:creationId xmlns:a16="http://schemas.microsoft.com/office/drawing/2014/main" id="{3857A4A0-5A8B-925A-9585-8B08E3F7E6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8136" y="2989176"/>
            <a:ext cx="4091271" cy="3068453"/>
          </a:xfrm>
          <a:prstGeom prst="rect">
            <a:avLst/>
          </a:prstGeom>
        </p:spPr>
      </p:pic>
    </p:spTree>
    <p:extLst>
      <p:ext uri="{BB962C8B-B14F-4D97-AF65-F5344CB8AC3E}">
        <p14:creationId xmlns:p14="http://schemas.microsoft.com/office/powerpoint/2010/main" val="4117041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36D78BD-9F4A-D33E-D850-8BDF9D982B99}"/>
              </a:ext>
            </a:extLst>
          </p:cNvPr>
          <p:cNvSpPr>
            <a:spLocks noGrp="1"/>
          </p:cNvSpPr>
          <p:nvPr>
            <p:ph type="title"/>
          </p:nvPr>
        </p:nvSpPr>
        <p:spPr>
          <a:xfrm>
            <a:off x="955406" y="308054"/>
            <a:ext cx="7186140" cy="1325563"/>
          </a:xfrm>
        </p:spPr>
        <p:txBody>
          <a:bodyPr>
            <a:normAutofit fontScale="90000"/>
          </a:bodyPr>
          <a:lstStyle/>
          <a:p>
            <a:r>
              <a:rPr lang="it-IT" dirty="0"/>
              <a:t>Image </a:t>
            </a:r>
            <a:r>
              <a:rPr lang="it-IT" dirty="0" err="1"/>
              <a:t>Classification</a:t>
            </a:r>
            <a:r>
              <a:rPr lang="it-IT" dirty="0"/>
              <a:t> </a:t>
            </a:r>
            <a:r>
              <a:rPr lang="it-IT" dirty="0" err="1"/>
              <a:t>module</a:t>
            </a:r>
            <a:endParaRPr lang="it-IT" dirty="0"/>
          </a:p>
        </p:txBody>
      </p:sp>
      <p:pic>
        <p:nvPicPr>
          <p:cNvPr id="5" name="Segnaposto contenuto 4" descr="Immagine che contiene testo, schermata&#10;&#10;Descrizione generata automaticamente">
            <a:extLst>
              <a:ext uri="{FF2B5EF4-FFF2-40B4-BE49-F238E27FC236}">
                <a16:creationId xmlns:a16="http://schemas.microsoft.com/office/drawing/2014/main" id="{4C83ADDC-328D-CBEA-701D-432C5E816A8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7605"/>
          <a:stretch/>
        </p:blipFill>
        <p:spPr>
          <a:xfrm rot="5400000">
            <a:off x="7875164" y="3327434"/>
            <a:ext cx="4352420" cy="1842858"/>
          </a:xfrm>
        </p:spPr>
      </p:pic>
      <p:pic>
        <p:nvPicPr>
          <p:cNvPr id="7" name="Immagine 6" descr="Immagine che contiene testo, schermata&#10;&#10;Descrizione generata automaticamente">
            <a:extLst>
              <a:ext uri="{FF2B5EF4-FFF2-40B4-BE49-F238E27FC236}">
                <a16:creationId xmlns:a16="http://schemas.microsoft.com/office/drawing/2014/main" id="{246FE349-F946-4776-F0B5-CE5683496D16}"/>
              </a:ext>
            </a:extLst>
          </p:cNvPr>
          <p:cNvPicPr>
            <a:picLocks noChangeAspect="1"/>
          </p:cNvPicPr>
          <p:nvPr/>
        </p:nvPicPr>
        <p:blipFill rotWithShape="1">
          <a:blip r:embed="rId3">
            <a:extLst>
              <a:ext uri="{28A0092B-C50C-407E-A947-70E740481C1C}">
                <a14:useLocalDpi xmlns:a14="http://schemas.microsoft.com/office/drawing/2010/main" val="0"/>
              </a:ext>
            </a:extLst>
          </a:blip>
          <a:srcRect r="69347" b="17730"/>
          <a:stretch/>
        </p:blipFill>
        <p:spPr>
          <a:xfrm>
            <a:off x="9129943" y="550323"/>
            <a:ext cx="1842859" cy="1516117"/>
          </a:xfrm>
          <a:prstGeom prst="rect">
            <a:avLst/>
          </a:prstGeom>
        </p:spPr>
      </p:pic>
      <p:sp>
        <p:nvSpPr>
          <p:cNvPr id="10" name="CasellaDiTesto 9">
            <a:extLst>
              <a:ext uri="{FF2B5EF4-FFF2-40B4-BE49-F238E27FC236}">
                <a16:creationId xmlns:a16="http://schemas.microsoft.com/office/drawing/2014/main" id="{CBFA8EF7-82CF-3518-BC1F-49D761BD11B6}"/>
              </a:ext>
            </a:extLst>
          </p:cNvPr>
          <p:cNvSpPr txBox="1"/>
          <p:nvPr/>
        </p:nvSpPr>
        <p:spPr>
          <a:xfrm>
            <a:off x="1446835" y="1506292"/>
            <a:ext cx="5197033" cy="923330"/>
          </a:xfrm>
          <a:prstGeom prst="rect">
            <a:avLst/>
          </a:prstGeom>
          <a:noFill/>
        </p:spPr>
        <p:txBody>
          <a:bodyPr wrap="square" rtlCol="0">
            <a:spAutoFit/>
          </a:bodyPr>
          <a:lstStyle/>
          <a:p>
            <a:r>
              <a:rPr lang="en-US" dirty="0"/>
              <a:t>The image classification module is tasked with associating one of nine categories with the input image with a certain degree of accuracy.</a:t>
            </a:r>
            <a:endParaRPr lang="it-IT" dirty="0"/>
          </a:p>
        </p:txBody>
      </p:sp>
      <p:pic>
        <p:nvPicPr>
          <p:cNvPr id="14" name="Immagine 13" descr="Immagine che contiene testo, schermata, diagramma, Diagramma&#10;&#10;Descrizione generata automaticamente">
            <a:extLst>
              <a:ext uri="{FF2B5EF4-FFF2-40B4-BE49-F238E27FC236}">
                <a16:creationId xmlns:a16="http://schemas.microsoft.com/office/drawing/2014/main" id="{7F01D42C-3A3C-C7C0-57B1-4B063CC54E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72810" y="2742816"/>
            <a:ext cx="4745620" cy="3559215"/>
          </a:xfrm>
          <a:prstGeom prst="rect">
            <a:avLst/>
          </a:prstGeom>
        </p:spPr>
      </p:pic>
    </p:spTree>
    <p:extLst>
      <p:ext uri="{BB962C8B-B14F-4D97-AF65-F5344CB8AC3E}">
        <p14:creationId xmlns:p14="http://schemas.microsoft.com/office/powerpoint/2010/main" val="1693094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BC5FDA7-E36A-83EA-6427-386EA3065F34}"/>
              </a:ext>
            </a:extLst>
          </p:cNvPr>
          <p:cNvSpPr>
            <a:spLocks noGrp="1"/>
          </p:cNvSpPr>
          <p:nvPr>
            <p:ph type="title"/>
          </p:nvPr>
        </p:nvSpPr>
        <p:spPr>
          <a:xfrm>
            <a:off x="777242" y="492450"/>
            <a:ext cx="7232439" cy="1325563"/>
          </a:xfrm>
        </p:spPr>
        <p:txBody>
          <a:bodyPr>
            <a:normAutofit fontScale="90000"/>
          </a:bodyPr>
          <a:lstStyle/>
          <a:p>
            <a:r>
              <a:rPr lang="it-IT" dirty="0"/>
              <a:t>Fine-Grain </a:t>
            </a:r>
            <a:r>
              <a:rPr lang="it-IT" dirty="0" err="1"/>
              <a:t>Classification</a:t>
            </a:r>
            <a:r>
              <a:rPr lang="it-IT" dirty="0"/>
              <a:t> </a:t>
            </a:r>
            <a:r>
              <a:rPr lang="it-IT" dirty="0" err="1"/>
              <a:t>module</a:t>
            </a:r>
            <a:endParaRPr lang="it-IT" dirty="0"/>
          </a:p>
        </p:txBody>
      </p:sp>
      <p:pic>
        <p:nvPicPr>
          <p:cNvPr id="5" name="Segnaposto contenuto 4" descr="Immagine che contiene diagramma, testo, Piano, linea&#10;&#10;Descrizione generata automaticamente">
            <a:extLst>
              <a:ext uri="{FF2B5EF4-FFF2-40B4-BE49-F238E27FC236}">
                <a16:creationId xmlns:a16="http://schemas.microsoft.com/office/drawing/2014/main" id="{C0C02EE3-BF99-E8D4-85A2-C247D832A1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6880300" y="1656554"/>
            <a:ext cx="6127749" cy="3544890"/>
          </a:xfrm>
        </p:spPr>
      </p:pic>
      <p:sp>
        <p:nvSpPr>
          <p:cNvPr id="6" name="CasellaDiTesto 5">
            <a:extLst>
              <a:ext uri="{FF2B5EF4-FFF2-40B4-BE49-F238E27FC236}">
                <a16:creationId xmlns:a16="http://schemas.microsoft.com/office/drawing/2014/main" id="{6493FE44-149B-14BA-16DB-15DF8DF0A8BB}"/>
              </a:ext>
            </a:extLst>
          </p:cNvPr>
          <p:cNvSpPr txBox="1"/>
          <p:nvPr/>
        </p:nvSpPr>
        <p:spPr>
          <a:xfrm>
            <a:off x="1039791" y="2002418"/>
            <a:ext cx="5960962" cy="923330"/>
          </a:xfrm>
          <a:prstGeom prst="rect">
            <a:avLst/>
          </a:prstGeom>
          <a:noFill/>
        </p:spPr>
        <p:txBody>
          <a:bodyPr wrap="square" rtlCol="0">
            <a:spAutoFit/>
          </a:bodyPr>
          <a:lstStyle/>
          <a:p>
            <a:r>
              <a:rPr lang="en-US" dirty="0"/>
              <a:t>The Fine-Grain classification module is a specialized network developed solely to distinguish images representing the card and separate them into two classes: red card and yellow card.</a:t>
            </a:r>
            <a:endParaRPr lang="it-IT" dirty="0"/>
          </a:p>
        </p:txBody>
      </p:sp>
      <p:pic>
        <p:nvPicPr>
          <p:cNvPr id="8" name="Immagine 7" descr="Immagine che contiene testo, schermata, Carattere, Diagramma&#10;&#10;Descrizione generata automaticamente">
            <a:extLst>
              <a:ext uri="{FF2B5EF4-FFF2-40B4-BE49-F238E27FC236}">
                <a16:creationId xmlns:a16="http://schemas.microsoft.com/office/drawing/2014/main" id="{44C9B2B3-E8E1-FD2B-C659-6160E94B9D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5999" y="3171464"/>
            <a:ext cx="4428546" cy="3321410"/>
          </a:xfrm>
          <a:prstGeom prst="rect">
            <a:avLst/>
          </a:prstGeom>
        </p:spPr>
      </p:pic>
    </p:spTree>
    <p:extLst>
      <p:ext uri="{BB962C8B-B14F-4D97-AF65-F5344CB8AC3E}">
        <p14:creationId xmlns:p14="http://schemas.microsoft.com/office/powerpoint/2010/main" val="898127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4656EF-CCD2-4887-425C-900EEAF1042D}"/>
              </a:ext>
            </a:extLst>
          </p:cNvPr>
          <p:cNvSpPr>
            <a:spLocks noGrp="1"/>
          </p:cNvSpPr>
          <p:nvPr>
            <p:ph type="title"/>
          </p:nvPr>
        </p:nvSpPr>
        <p:spPr>
          <a:xfrm>
            <a:off x="777241" y="255123"/>
            <a:ext cx="5739305" cy="1325563"/>
          </a:xfrm>
        </p:spPr>
        <p:txBody>
          <a:bodyPr/>
          <a:lstStyle/>
          <a:p>
            <a:r>
              <a:rPr lang="it-IT" dirty="0"/>
              <a:t>Test and Evaluation</a:t>
            </a:r>
          </a:p>
        </p:txBody>
      </p:sp>
      <p:sp>
        <p:nvSpPr>
          <p:cNvPr id="3" name="Segnaposto contenuto 2">
            <a:extLst>
              <a:ext uri="{FF2B5EF4-FFF2-40B4-BE49-F238E27FC236}">
                <a16:creationId xmlns:a16="http://schemas.microsoft.com/office/drawing/2014/main" id="{1BF25183-C252-B7CF-6C41-5B8FA3B1E82F}"/>
              </a:ext>
            </a:extLst>
          </p:cNvPr>
          <p:cNvSpPr>
            <a:spLocks noGrp="1"/>
          </p:cNvSpPr>
          <p:nvPr>
            <p:ph idx="1"/>
          </p:nvPr>
        </p:nvSpPr>
        <p:spPr>
          <a:xfrm>
            <a:off x="777241" y="1475600"/>
            <a:ext cx="10637518" cy="2561180"/>
          </a:xfrm>
        </p:spPr>
        <p:txBody>
          <a:bodyPr/>
          <a:lstStyle/>
          <a:p>
            <a:pPr marL="0" indent="0">
              <a:buNone/>
            </a:pPr>
            <a:r>
              <a:rPr lang="en-US" dirty="0"/>
              <a:t>The accuracy metric is used as the main metric; recall and F1-score are also used to determine the appropriate threshold value of the network. Also, precision is used to evaluate the performance of the proposed method to detect events.</a:t>
            </a:r>
          </a:p>
          <a:p>
            <a:pPr marL="0" indent="0">
              <a:buNone/>
            </a:pPr>
            <a:r>
              <a:rPr lang="en-US" dirty="0"/>
              <a:t>The various components of the proposed method were evaluated separately to find the best model for classifying the images then they are combined into a single algorithm in which the images are first passed to the VAE model (no highlights?), after passed to the image classification model (which is the class?) and if is a Card is passed to the fine-grain classification model(is red or yellow cards?).</a:t>
            </a:r>
            <a:endParaRPr lang="it-IT" dirty="0"/>
          </a:p>
        </p:txBody>
      </p:sp>
      <p:pic>
        <p:nvPicPr>
          <p:cNvPr id="6" name="Immagine 5" descr="Immagine che contiene testo, schermata, Carattere, numero&#10;&#10;Descrizione generata automaticamente">
            <a:extLst>
              <a:ext uri="{FF2B5EF4-FFF2-40B4-BE49-F238E27FC236}">
                <a16:creationId xmlns:a16="http://schemas.microsoft.com/office/drawing/2014/main" id="{58664AAB-D07D-8C36-8CB0-39BAE689B9DB}"/>
              </a:ext>
            </a:extLst>
          </p:cNvPr>
          <p:cNvPicPr>
            <a:picLocks noChangeAspect="1"/>
          </p:cNvPicPr>
          <p:nvPr/>
        </p:nvPicPr>
        <p:blipFill rotWithShape="1">
          <a:blip r:embed="rId2">
            <a:extLst>
              <a:ext uri="{28A0092B-C50C-407E-A947-70E740481C1C}">
                <a14:useLocalDpi xmlns:a14="http://schemas.microsoft.com/office/drawing/2010/main" val="0"/>
              </a:ext>
            </a:extLst>
          </a:blip>
          <a:srcRect l="4914" r="5944"/>
          <a:stretch/>
        </p:blipFill>
        <p:spPr>
          <a:xfrm>
            <a:off x="3581346" y="3821692"/>
            <a:ext cx="5029307" cy="3036308"/>
          </a:xfrm>
          <a:prstGeom prst="rect">
            <a:avLst/>
          </a:prstGeom>
        </p:spPr>
      </p:pic>
    </p:spTree>
    <p:extLst>
      <p:ext uri="{BB962C8B-B14F-4D97-AF65-F5344CB8AC3E}">
        <p14:creationId xmlns:p14="http://schemas.microsoft.com/office/powerpoint/2010/main" val="2636927149"/>
      </p:ext>
    </p:extLst>
  </p:cSld>
  <p:clrMapOvr>
    <a:masterClrMapping/>
  </p:clrMapOvr>
</p:sld>
</file>

<file path=ppt/theme/theme1.xml><?xml version="1.0" encoding="utf-8"?>
<a:theme xmlns:a="http://schemas.openxmlformats.org/drawingml/2006/main" name="CelebrationVTI">
  <a:themeElements>
    <a:clrScheme name="AnalogousFromDarkSeedLeftStep">
      <a:dk1>
        <a:srgbClr val="000000"/>
      </a:dk1>
      <a:lt1>
        <a:srgbClr val="FFFFFF"/>
      </a:lt1>
      <a:dk2>
        <a:srgbClr val="1B252F"/>
      </a:dk2>
      <a:lt2>
        <a:srgbClr val="F0F3F1"/>
      </a:lt2>
      <a:accent1>
        <a:srgbClr val="C34DAD"/>
      </a:accent1>
      <a:accent2>
        <a:srgbClr val="963BB1"/>
      </a:accent2>
      <a:accent3>
        <a:srgbClr val="764DC3"/>
      </a:accent3>
      <a:accent4>
        <a:srgbClr val="3E46B3"/>
      </a:accent4>
      <a:accent5>
        <a:srgbClr val="4D86C3"/>
      </a:accent5>
      <a:accent6>
        <a:srgbClr val="3BA5B1"/>
      </a:accent6>
      <a:hlink>
        <a:srgbClr val="3F67BF"/>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elebrationVTI" id="{BAD6E4D6-FB5F-472A-BAD2-154760D77BE0}" vid="{59D360FE-6438-46F1-A5A6-11415132A23A}"/>
    </a:ext>
  </a:extLst>
</a:theme>
</file>

<file path=docProps/app.xml><?xml version="1.0" encoding="utf-8"?>
<Properties xmlns="http://schemas.openxmlformats.org/officeDocument/2006/extended-properties" xmlns:vt="http://schemas.openxmlformats.org/officeDocument/2006/docPropsVTypes">
  <TotalTime>117</TotalTime>
  <Words>639</Words>
  <Application>Microsoft Office PowerPoint</Application>
  <PresentationFormat>Widescreen</PresentationFormat>
  <Paragraphs>39</Paragraphs>
  <Slides>11</Slides>
  <Notes>0</Notes>
  <HiddenSlides>0</HiddenSlides>
  <MMClips>1</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11</vt:i4>
      </vt:variant>
    </vt:vector>
  </HeadingPairs>
  <TitlesOfParts>
    <vt:vector size="18" baseType="lpstr">
      <vt:lpstr>Arial</vt:lpstr>
      <vt:lpstr>AvenirNext LT Pro Medium</vt:lpstr>
      <vt:lpstr>Calibri</vt:lpstr>
      <vt:lpstr>Courier New</vt:lpstr>
      <vt:lpstr>Gill Sans Nova</vt:lpstr>
      <vt:lpstr>Söhne</vt:lpstr>
      <vt:lpstr>CelebrationVTI</vt:lpstr>
      <vt:lpstr>Soccer Event Detection</vt:lpstr>
      <vt:lpstr>Topic</vt:lpstr>
      <vt:lpstr>Goals</vt:lpstr>
      <vt:lpstr>Proposed Method</vt:lpstr>
      <vt:lpstr>Dataset</vt:lpstr>
      <vt:lpstr>VAE module</vt:lpstr>
      <vt:lpstr>Image Classification module</vt:lpstr>
      <vt:lpstr>Fine-Grain Classification module</vt:lpstr>
      <vt:lpstr>Test and Evaluation</vt:lpstr>
      <vt:lpstr>Conclusion</vt:lpstr>
      <vt:lpstr>Thank you for your attention!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Soccer Event Detection</dc:title>
  <dc:creator>michele iodice</dc:creator>
  <cp:lastModifiedBy>michele iodice</cp:lastModifiedBy>
  <cp:revision>2</cp:revision>
  <dcterms:created xsi:type="dcterms:W3CDTF">2024-02-24T02:50:15Z</dcterms:created>
  <dcterms:modified xsi:type="dcterms:W3CDTF">2024-02-24T04:51:53Z</dcterms:modified>
</cp:coreProperties>
</file>

<file path=docProps/thumbnail.jpeg>
</file>